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4" r:id="rId10"/>
    <p:sldId id="281" r:id="rId11"/>
    <p:sldId id="282" r:id="rId12"/>
    <p:sldId id="283" r:id="rId13"/>
    <p:sldId id="279" r:id="rId14"/>
    <p:sldId id="280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2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42F7-4782-41F3-A84F-C9E5C1726DE2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4F25-687D-4CC5-8A2D-8BB28EDD78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38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42F7-4782-41F3-A84F-C9E5C1726DE2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4F25-687D-4CC5-8A2D-8BB28EDD78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53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42F7-4782-41F3-A84F-C9E5C1726DE2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4F25-687D-4CC5-8A2D-8BB28EDD78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2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42F7-4782-41F3-A84F-C9E5C1726DE2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4F25-687D-4CC5-8A2D-8BB28EDD78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09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42F7-4782-41F3-A84F-C9E5C1726DE2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4F25-687D-4CC5-8A2D-8BB28EDD78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85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42F7-4782-41F3-A84F-C9E5C1726DE2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4F25-687D-4CC5-8A2D-8BB28EDD78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56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42F7-4782-41F3-A84F-C9E5C1726DE2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4F25-687D-4CC5-8A2D-8BB28EDD78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22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42F7-4782-41F3-A84F-C9E5C1726DE2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4F25-687D-4CC5-8A2D-8BB28EDD78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627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42F7-4782-41F3-A84F-C9E5C1726DE2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4F25-687D-4CC5-8A2D-8BB28EDD78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13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42F7-4782-41F3-A84F-C9E5C1726DE2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4F25-687D-4CC5-8A2D-8BB28EDD78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067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42F7-4782-41F3-A84F-C9E5C1726DE2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4F25-687D-4CC5-8A2D-8BB28EDD78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93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542F7-4782-41F3-A84F-C9E5C1726DE2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74F25-687D-4CC5-8A2D-8BB28EDD78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095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treuung-dadi.d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en/question-mark-question-characters-452707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Textfeld 11">
            <a:extLst>
              <a:ext uri="{FF2B5EF4-FFF2-40B4-BE49-F238E27FC236}">
                <a16:creationId xmlns:a16="http://schemas.microsoft.com/office/drawing/2014/main" id="{DC23CD86-6244-8898-EBCA-86537D67689C}"/>
              </a:ext>
            </a:extLst>
          </p:cNvPr>
          <p:cNvSpPr txBox="1"/>
          <p:nvPr/>
        </p:nvSpPr>
        <p:spPr>
          <a:xfrm>
            <a:off x="2276669" y="1819469"/>
            <a:ext cx="4948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chemeClr val="bg1"/>
                </a:solidFill>
              </a:rPr>
              <a:t>Start 13.11.2023</a:t>
            </a:r>
          </a:p>
        </p:txBody>
      </p:sp>
      <p:pic>
        <p:nvPicPr>
          <p:cNvPr id="21" name="Grafik 20" descr="Ein Bild, das Schrift, Electric Blue (Farbe), Design enthält.&#10;&#10;Automatisch generierte Beschreibung">
            <a:extLst>
              <a:ext uri="{FF2B5EF4-FFF2-40B4-BE49-F238E27FC236}">
                <a16:creationId xmlns:a16="http://schemas.microsoft.com/office/drawing/2014/main" id="{8CEFA8AE-00F6-4221-44AB-1795A2E348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231" y="366435"/>
            <a:ext cx="1914768" cy="882858"/>
          </a:xfrm>
          <a:prstGeom prst="rect">
            <a:avLst/>
          </a:prstGeom>
        </p:spPr>
      </p:pic>
      <p:sp>
        <p:nvSpPr>
          <p:cNvPr id="3" name="Inhaltsplatzhalter 16">
            <a:extLst>
              <a:ext uri="{FF2B5EF4-FFF2-40B4-BE49-F238E27FC236}">
                <a16:creationId xmlns:a16="http://schemas.microsoft.com/office/drawing/2014/main" id="{723CE43D-C4D0-FD33-7BA1-539743FB13ED}"/>
              </a:ext>
            </a:extLst>
          </p:cNvPr>
          <p:cNvSpPr txBox="1">
            <a:spLocks/>
          </p:cNvSpPr>
          <p:nvPr/>
        </p:nvSpPr>
        <p:spPr>
          <a:xfrm>
            <a:off x="734222" y="1615728"/>
            <a:ext cx="10654004" cy="4348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5800" b="1" dirty="0"/>
              <a:t>Elternabend der Stephan-Gruber-Schule</a:t>
            </a:r>
          </a:p>
          <a:p>
            <a:r>
              <a:rPr lang="de-DE" sz="5800" b="1" dirty="0"/>
              <a:t>„Pakt für den Ganztag“</a:t>
            </a:r>
          </a:p>
          <a:p>
            <a:endParaRPr lang="de-DE" sz="1400" b="1" dirty="0"/>
          </a:p>
          <a:p>
            <a:r>
              <a:rPr lang="de-DE" sz="4000" b="1" dirty="0"/>
              <a:t>am</a:t>
            </a:r>
          </a:p>
          <a:p>
            <a:endParaRPr lang="de-DE" sz="1400" b="1" dirty="0"/>
          </a:p>
          <a:p>
            <a:r>
              <a:rPr lang="de-DE" sz="6000" b="1" dirty="0"/>
              <a:t>14.03.2024</a:t>
            </a:r>
          </a:p>
          <a:p>
            <a:endParaRPr lang="de-DE" sz="1500" b="1" dirty="0"/>
          </a:p>
        </p:txBody>
      </p:sp>
    </p:spTree>
    <p:extLst>
      <p:ext uri="{BB962C8B-B14F-4D97-AF65-F5344CB8AC3E}">
        <p14:creationId xmlns:p14="http://schemas.microsoft.com/office/powerpoint/2010/main" val="61568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el 10">
            <a:extLst>
              <a:ext uri="{FF2B5EF4-FFF2-40B4-BE49-F238E27FC236}">
                <a16:creationId xmlns:a16="http://schemas.microsoft.com/office/drawing/2014/main" id="{55E2DF17-9AEE-E0DD-C634-8BA633EF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1885"/>
            <a:ext cx="10515600" cy="606873"/>
          </a:xfrm>
        </p:spPr>
        <p:txBody>
          <a:bodyPr>
            <a:normAutofit fontScale="90000"/>
          </a:bodyPr>
          <a:lstStyle/>
          <a:p>
            <a:r>
              <a:rPr lang="de-DE" sz="4400" b="1" dirty="0">
                <a:latin typeface="+mn-lt"/>
              </a:rPr>
              <a:t>4. Ferienbetreuung</a:t>
            </a:r>
          </a:p>
        </p:txBody>
      </p:sp>
      <p:sp>
        <p:nvSpPr>
          <p:cNvPr id="23" name="Inhaltsplatzhalter 16">
            <a:extLst>
              <a:ext uri="{FF2B5EF4-FFF2-40B4-BE49-F238E27FC236}">
                <a16:creationId xmlns:a16="http://schemas.microsoft.com/office/drawing/2014/main" id="{E5D421E3-8C8D-6011-36B2-FED02B8E2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6869"/>
            <a:ext cx="10515600" cy="3880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							</a:t>
            </a:r>
          </a:p>
        </p:txBody>
      </p:sp>
      <p:pic>
        <p:nvPicPr>
          <p:cNvPr id="2" name="Grafik 1" descr="Ein Bild, das Schrift, Electric Blue (Farbe), Design enthält.&#10;&#10;Automatisch generierte Beschreibung">
            <a:extLst>
              <a:ext uri="{FF2B5EF4-FFF2-40B4-BE49-F238E27FC236}">
                <a16:creationId xmlns:a16="http://schemas.microsoft.com/office/drawing/2014/main" id="{619B5A7D-5C8B-A117-502C-E4FF163FB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231" y="366435"/>
            <a:ext cx="1914768" cy="882858"/>
          </a:xfrm>
          <a:prstGeom prst="rect">
            <a:avLst/>
          </a:prstGeom>
        </p:spPr>
      </p:pic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69EFD154-3E0E-3CBC-7815-9E2B8345F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349279"/>
              </p:ext>
            </p:extLst>
          </p:nvPr>
        </p:nvGraphicFramePr>
        <p:xfrm>
          <a:off x="837895" y="2076193"/>
          <a:ext cx="9927772" cy="375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3886">
                  <a:extLst>
                    <a:ext uri="{9D8B030D-6E8A-4147-A177-3AD203B41FA5}">
                      <a16:colId xmlns:a16="http://schemas.microsoft.com/office/drawing/2014/main" val="1785824674"/>
                    </a:ext>
                  </a:extLst>
                </a:gridCol>
                <a:gridCol w="4963886">
                  <a:extLst>
                    <a:ext uri="{9D8B030D-6E8A-4147-A177-3AD203B41FA5}">
                      <a16:colId xmlns:a16="http://schemas.microsoft.com/office/drawing/2014/main" val="3720138772"/>
                    </a:ext>
                  </a:extLst>
                </a:gridCol>
              </a:tblGrid>
              <a:tr h="41680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816369"/>
                  </a:ext>
                </a:extLst>
              </a:tr>
              <a:tr h="820619">
                <a:tc>
                  <a:txBody>
                    <a:bodyPr/>
                    <a:lstStyle/>
                    <a:p>
                      <a:r>
                        <a:rPr lang="de-DE" sz="2800" dirty="0"/>
                        <a:t>Herbst 2024: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/>
                        <a:t>erste Woche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948021"/>
                  </a:ext>
                </a:extLst>
              </a:tr>
              <a:tr h="966593">
                <a:tc>
                  <a:txBody>
                    <a:bodyPr/>
                    <a:lstStyle/>
                    <a:p>
                      <a:r>
                        <a:rPr lang="de-DE" sz="2800" dirty="0"/>
                        <a:t>Weihnachtsferien 24/25: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/>
                        <a:t>letzte Woche</a:t>
                      </a:r>
                    </a:p>
                    <a:p>
                      <a:endParaRPr lang="de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183936"/>
                  </a:ext>
                </a:extLst>
              </a:tr>
              <a:tr h="966593">
                <a:tc>
                  <a:txBody>
                    <a:bodyPr/>
                    <a:lstStyle/>
                    <a:p>
                      <a:r>
                        <a:rPr lang="de-DE" sz="2800" dirty="0"/>
                        <a:t>Ostern 2025: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/>
                        <a:t>erste Woche</a:t>
                      </a:r>
                    </a:p>
                    <a:p>
                      <a:endParaRPr lang="de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825789"/>
                  </a:ext>
                </a:extLst>
              </a:tr>
              <a:tr h="584834">
                <a:tc>
                  <a:txBody>
                    <a:bodyPr/>
                    <a:lstStyle/>
                    <a:p>
                      <a:r>
                        <a:rPr lang="de-DE" sz="2800" dirty="0"/>
                        <a:t>Sommer 2025: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/>
                        <a:t>ersten drei Wochen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16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542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el 10">
            <a:extLst>
              <a:ext uri="{FF2B5EF4-FFF2-40B4-BE49-F238E27FC236}">
                <a16:creationId xmlns:a16="http://schemas.microsoft.com/office/drawing/2014/main" id="{55E2DF17-9AEE-E0DD-C634-8BA633EF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1885"/>
            <a:ext cx="10515600" cy="606873"/>
          </a:xfrm>
        </p:spPr>
        <p:txBody>
          <a:bodyPr>
            <a:normAutofit fontScale="90000"/>
          </a:bodyPr>
          <a:lstStyle/>
          <a:p>
            <a:r>
              <a:rPr lang="de-DE" b="1" dirty="0">
                <a:latin typeface="+mn-lt"/>
              </a:rPr>
              <a:t>5. Rhythmisierung Jg. 1 und 2</a:t>
            </a:r>
            <a:endParaRPr lang="de-DE" sz="4400" b="1" dirty="0">
              <a:latin typeface="+mn-lt"/>
            </a:endParaRPr>
          </a:p>
        </p:txBody>
      </p:sp>
      <p:graphicFrame>
        <p:nvGraphicFramePr>
          <p:cNvPr id="3" name="Inhaltsplatzhalter 2">
            <a:extLst>
              <a:ext uri="{FF2B5EF4-FFF2-40B4-BE49-F238E27FC236}">
                <a16:creationId xmlns:a16="http://schemas.microsoft.com/office/drawing/2014/main" id="{3598ACF4-010B-F600-E80B-86017B5B0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429242"/>
              </p:ext>
            </p:extLst>
          </p:nvPr>
        </p:nvGraphicFramePr>
        <p:xfrm>
          <a:off x="2052735" y="2007062"/>
          <a:ext cx="6951304" cy="46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5584">
                  <a:extLst>
                    <a:ext uri="{9D8B030D-6E8A-4147-A177-3AD203B41FA5}">
                      <a16:colId xmlns:a16="http://schemas.microsoft.com/office/drawing/2014/main" val="3642956102"/>
                    </a:ext>
                  </a:extLst>
                </a:gridCol>
                <a:gridCol w="1089144">
                  <a:extLst>
                    <a:ext uri="{9D8B030D-6E8A-4147-A177-3AD203B41FA5}">
                      <a16:colId xmlns:a16="http://schemas.microsoft.com/office/drawing/2014/main" val="158268515"/>
                    </a:ext>
                  </a:extLst>
                </a:gridCol>
                <a:gridCol w="1089144">
                  <a:extLst>
                    <a:ext uri="{9D8B030D-6E8A-4147-A177-3AD203B41FA5}">
                      <a16:colId xmlns:a16="http://schemas.microsoft.com/office/drawing/2014/main" val="3531997792"/>
                    </a:ext>
                  </a:extLst>
                </a:gridCol>
                <a:gridCol w="1089144">
                  <a:extLst>
                    <a:ext uri="{9D8B030D-6E8A-4147-A177-3AD203B41FA5}">
                      <a16:colId xmlns:a16="http://schemas.microsoft.com/office/drawing/2014/main" val="223963034"/>
                    </a:ext>
                  </a:extLst>
                </a:gridCol>
                <a:gridCol w="1089144">
                  <a:extLst>
                    <a:ext uri="{9D8B030D-6E8A-4147-A177-3AD203B41FA5}">
                      <a16:colId xmlns:a16="http://schemas.microsoft.com/office/drawing/2014/main" val="291785787"/>
                    </a:ext>
                  </a:extLst>
                </a:gridCol>
                <a:gridCol w="1089144">
                  <a:extLst>
                    <a:ext uri="{9D8B030D-6E8A-4147-A177-3AD203B41FA5}">
                      <a16:colId xmlns:a16="http://schemas.microsoft.com/office/drawing/2014/main" val="2916308125"/>
                    </a:ext>
                  </a:extLst>
                </a:gridCol>
              </a:tblGrid>
              <a:tr h="228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Zeit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Montag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Dienstag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Mittwoch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Donnerstag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Freitag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extLst>
                  <a:ext uri="{0D108BD9-81ED-4DB2-BD59-A6C34878D82A}">
                    <a16:rowId xmlns:a16="http://schemas.microsoft.com/office/drawing/2014/main" val="2624206988"/>
                  </a:ext>
                </a:extLst>
              </a:tr>
              <a:tr h="287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</a:rPr>
                        <a:t>7:00 - 7:50 Uhr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Frühbetreuung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775554"/>
                  </a:ext>
                </a:extLst>
              </a:tr>
              <a:tr h="287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>
                          <a:effectLst/>
                        </a:rPr>
                        <a:t>7:50 - 8:05 Uhr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offener Anfang auf Schulhof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614651"/>
                  </a:ext>
                </a:extLst>
              </a:tr>
              <a:tr h="384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</a:rPr>
                        <a:t>1. Stunde</a:t>
                      </a:r>
                      <a:br>
                        <a:rPr lang="de-DE" sz="1200" dirty="0">
                          <a:effectLst/>
                        </a:rPr>
                      </a:br>
                      <a:r>
                        <a:rPr lang="de-DE" sz="1200" dirty="0">
                          <a:effectLst/>
                        </a:rPr>
                        <a:t>8:05 - 8:50 Uhr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Unterricht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828089"/>
                  </a:ext>
                </a:extLst>
              </a:tr>
              <a:tr h="384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>
                          <a:effectLst/>
                        </a:rPr>
                        <a:t>2. Stunde</a:t>
                      </a:r>
                      <a:br>
                        <a:rPr lang="de-DE" sz="1200">
                          <a:effectLst/>
                        </a:rPr>
                      </a:br>
                      <a:r>
                        <a:rPr lang="de-DE" sz="1200">
                          <a:effectLst/>
                        </a:rPr>
                        <a:t>8:50 - 9:35 Uhr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Unterricht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958883"/>
                  </a:ext>
                </a:extLst>
              </a:tr>
              <a:tr h="384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>
                          <a:effectLst/>
                        </a:rPr>
                        <a:t>Frühstück</a:t>
                      </a:r>
                      <a:br>
                        <a:rPr lang="de-DE" sz="1200">
                          <a:effectLst/>
                        </a:rPr>
                      </a:br>
                      <a:r>
                        <a:rPr lang="de-DE" sz="1200">
                          <a:effectLst/>
                        </a:rPr>
                        <a:t>9:35 - 9:45 Uhr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Frühstück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561804"/>
                  </a:ext>
                </a:extLst>
              </a:tr>
              <a:tr h="287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>
                          <a:effectLst/>
                        </a:rPr>
                        <a:t>9:45 - 10:05 Uhr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1. Hofpause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195952"/>
                  </a:ext>
                </a:extLst>
              </a:tr>
              <a:tr h="384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>
                          <a:effectLst/>
                        </a:rPr>
                        <a:t>3. Stunde</a:t>
                      </a:r>
                      <a:br>
                        <a:rPr lang="de-DE" sz="1200">
                          <a:effectLst/>
                        </a:rPr>
                      </a:br>
                      <a:r>
                        <a:rPr lang="de-DE" sz="1200">
                          <a:effectLst/>
                        </a:rPr>
                        <a:t>10:05 - 10:50 Uhr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Unterricht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075948"/>
                  </a:ext>
                </a:extLst>
              </a:tr>
              <a:tr h="384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>
                          <a:effectLst/>
                        </a:rPr>
                        <a:t>4. Stunde</a:t>
                      </a:r>
                      <a:br>
                        <a:rPr lang="de-DE" sz="1200">
                          <a:effectLst/>
                        </a:rPr>
                      </a:br>
                      <a:r>
                        <a:rPr lang="de-DE" sz="1200">
                          <a:effectLst/>
                        </a:rPr>
                        <a:t>10:50 - 11:35 Uhr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Unterricht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118853"/>
                  </a:ext>
                </a:extLst>
              </a:tr>
              <a:tr h="287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>
                          <a:effectLst/>
                        </a:rPr>
                        <a:t>11:35 - 11:55 Uhr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2. Hofpause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303991"/>
                  </a:ext>
                </a:extLst>
              </a:tr>
              <a:tr h="384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>
                          <a:effectLst/>
                        </a:rPr>
                        <a:t>5. Stunde</a:t>
                      </a:r>
                      <a:br>
                        <a:rPr lang="de-DE" sz="1200">
                          <a:effectLst/>
                        </a:rPr>
                      </a:br>
                      <a:r>
                        <a:rPr lang="de-DE" sz="1200">
                          <a:effectLst/>
                        </a:rPr>
                        <a:t>11:55 - 12:40 Uhr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Unterricht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Lernzeit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Lernzeit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Lernzeit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Essen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extLst>
                  <a:ext uri="{0D108BD9-81ED-4DB2-BD59-A6C34878D82A}">
                    <a16:rowId xmlns:a16="http://schemas.microsoft.com/office/drawing/2014/main" val="3653623171"/>
                  </a:ext>
                </a:extLst>
              </a:tr>
              <a:tr h="384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>
                          <a:effectLst/>
                        </a:rPr>
                        <a:t>6. Stunde</a:t>
                      </a:r>
                      <a:br>
                        <a:rPr lang="de-DE" sz="1200">
                          <a:effectLst/>
                        </a:rPr>
                      </a:br>
                      <a:r>
                        <a:rPr lang="de-DE" sz="1200">
                          <a:effectLst/>
                        </a:rPr>
                        <a:t>12:40 - 13:25 Uhr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Essen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254187"/>
                  </a:ext>
                </a:extLst>
              </a:tr>
              <a:tr h="287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>
                          <a:effectLst/>
                        </a:rPr>
                        <a:t>13:25 - 14:30 Uhr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freies Spiel bis 14:30 Uhr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050900"/>
                  </a:ext>
                </a:extLst>
              </a:tr>
              <a:tr h="287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</a:rPr>
                        <a:t>14:30 - 17:00 Uhr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Zeit für </a:t>
                      </a:r>
                      <a:r>
                        <a:rPr lang="de-DE" sz="1400" dirty="0" err="1">
                          <a:effectLst/>
                        </a:rPr>
                        <a:t>AG's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84" marR="26784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643848"/>
                  </a:ext>
                </a:extLst>
              </a:tr>
            </a:tbl>
          </a:graphicData>
        </a:graphic>
      </p:graphicFrame>
      <p:pic>
        <p:nvPicPr>
          <p:cNvPr id="2" name="Grafik 1" descr="Ein Bild, das Schrift, Electric Blue (Farbe), Design enthält.&#10;&#10;Automatisch generierte Beschreibung">
            <a:extLst>
              <a:ext uri="{FF2B5EF4-FFF2-40B4-BE49-F238E27FC236}">
                <a16:creationId xmlns:a16="http://schemas.microsoft.com/office/drawing/2014/main" id="{619B5A7D-5C8B-A117-502C-E4FF163FB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231" y="366435"/>
            <a:ext cx="1914768" cy="88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07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el 10">
            <a:extLst>
              <a:ext uri="{FF2B5EF4-FFF2-40B4-BE49-F238E27FC236}">
                <a16:creationId xmlns:a16="http://schemas.microsoft.com/office/drawing/2014/main" id="{55E2DF17-9AEE-E0DD-C634-8BA633EF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1885"/>
            <a:ext cx="10515600" cy="606873"/>
          </a:xfrm>
        </p:spPr>
        <p:txBody>
          <a:bodyPr>
            <a:normAutofit fontScale="90000"/>
          </a:bodyPr>
          <a:lstStyle/>
          <a:p>
            <a:r>
              <a:rPr lang="de-DE" b="1" dirty="0">
                <a:latin typeface="+mn-lt"/>
              </a:rPr>
              <a:t>5. Rhythmisierung Jg. 3 und 4</a:t>
            </a:r>
            <a:endParaRPr lang="de-DE" sz="4400" b="1" dirty="0">
              <a:latin typeface="+mn-lt"/>
            </a:endParaRPr>
          </a:p>
        </p:txBody>
      </p:sp>
      <p:pic>
        <p:nvPicPr>
          <p:cNvPr id="2" name="Grafik 1" descr="Ein Bild, das Schrift, Electric Blue (Farbe), Design enthält.&#10;&#10;Automatisch generierte Beschreibung">
            <a:extLst>
              <a:ext uri="{FF2B5EF4-FFF2-40B4-BE49-F238E27FC236}">
                <a16:creationId xmlns:a16="http://schemas.microsoft.com/office/drawing/2014/main" id="{619B5A7D-5C8B-A117-502C-E4FF163FB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231" y="366435"/>
            <a:ext cx="1914768" cy="882858"/>
          </a:xfrm>
          <a:prstGeom prst="rect">
            <a:avLst/>
          </a:prstGeom>
        </p:spPr>
      </p:pic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9E838E70-95F5-7B94-2712-9AA704645A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669128"/>
              </p:ext>
            </p:extLst>
          </p:nvPr>
        </p:nvGraphicFramePr>
        <p:xfrm>
          <a:off x="2034071" y="2023911"/>
          <a:ext cx="6979300" cy="4674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1645">
                  <a:extLst>
                    <a:ext uri="{9D8B030D-6E8A-4147-A177-3AD203B41FA5}">
                      <a16:colId xmlns:a16="http://schemas.microsoft.com/office/drawing/2014/main" val="3445393434"/>
                    </a:ext>
                  </a:extLst>
                </a:gridCol>
                <a:gridCol w="1093531">
                  <a:extLst>
                    <a:ext uri="{9D8B030D-6E8A-4147-A177-3AD203B41FA5}">
                      <a16:colId xmlns:a16="http://schemas.microsoft.com/office/drawing/2014/main" val="3534480350"/>
                    </a:ext>
                  </a:extLst>
                </a:gridCol>
                <a:gridCol w="1093531">
                  <a:extLst>
                    <a:ext uri="{9D8B030D-6E8A-4147-A177-3AD203B41FA5}">
                      <a16:colId xmlns:a16="http://schemas.microsoft.com/office/drawing/2014/main" val="2067344558"/>
                    </a:ext>
                  </a:extLst>
                </a:gridCol>
                <a:gridCol w="1093531">
                  <a:extLst>
                    <a:ext uri="{9D8B030D-6E8A-4147-A177-3AD203B41FA5}">
                      <a16:colId xmlns:a16="http://schemas.microsoft.com/office/drawing/2014/main" val="4076623169"/>
                    </a:ext>
                  </a:extLst>
                </a:gridCol>
                <a:gridCol w="1093531">
                  <a:extLst>
                    <a:ext uri="{9D8B030D-6E8A-4147-A177-3AD203B41FA5}">
                      <a16:colId xmlns:a16="http://schemas.microsoft.com/office/drawing/2014/main" val="527293407"/>
                    </a:ext>
                  </a:extLst>
                </a:gridCol>
                <a:gridCol w="1093531">
                  <a:extLst>
                    <a:ext uri="{9D8B030D-6E8A-4147-A177-3AD203B41FA5}">
                      <a16:colId xmlns:a16="http://schemas.microsoft.com/office/drawing/2014/main" val="506491775"/>
                    </a:ext>
                  </a:extLst>
                </a:gridCol>
              </a:tblGrid>
              <a:tr h="226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Zeit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Montag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Dienstag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Mittwoch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Donnerstag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Freitag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extLst>
                  <a:ext uri="{0D108BD9-81ED-4DB2-BD59-A6C34878D82A}">
                    <a16:rowId xmlns:a16="http://schemas.microsoft.com/office/drawing/2014/main" val="406407739"/>
                  </a:ext>
                </a:extLst>
              </a:tr>
              <a:tr h="284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</a:rPr>
                        <a:t>7:00 - 7:50 Uhr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Frühbetreuung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188136"/>
                  </a:ext>
                </a:extLst>
              </a:tr>
              <a:tr h="284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</a:rPr>
                        <a:t>7:50 - 8:05 Uhr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offener Anfang auf Schulhof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424095"/>
                  </a:ext>
                </a:extLst>
              </a:tr>
              <a:tr h="344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</a:rPr>
                        <a:t>1. Stunde</a:t>
                      </a:r>
                      <a:br>
                        <a:rPr lang="de-DE" sz="1100">
                          <a:effectLst/>
                        </a:rPr>
                      </a:br>
                      <a:r>
                        <a:rPr lang="de-DE" sz="1100">
                          <a:effectLst/>
                        </a:rPr>
                        <a:t>8:05 - 8:50 Uhr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Unterricht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012020"/>
                  </a:ext>
                </a:extLst>
              </a:tr>
              <a:tr h="344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</a:rPr>
                        <a:t>2. Stunde</a:t>
                      </a:r>
                      <a:br>
                        <a:rPr lang="de-DE" sz="1100">
                          <a:effectLst/>
                        </a:rPr>
                      </a:br>
                      <a:r>
                        <a:rPr lang="de-DE" sz="1100">
                          <a:effectLst/>
                        </a:rPr>
                        <a:t>8:50 - 9:35 Uhr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Unterricht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040281"/>
                  </a:ext>
                </a:extLst>
              </a:tr>
              <a:tr h="344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</a:rPr>
                        <a:t>Frühstück</a:t>
                      </a:r>
                      <a:br>
                        <a:rPr lang="de-DE" sz="1100">
                          <a:effectLst/>
                        </a:rPr>
                      </a:br>
                      <a:r>
                        <a:rPr lang="de-DE" sz="1100">
                          <a:effectLst/>
                        </a:rPr>
                        <a:t>9:35 - 9:45 Uhr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Frühstück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205748"/>
                  </a:ext>
                </a:extLst>
              </a:tr>
              <a:tr h="284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</a:rPr>
                        <a:t>9:45 - 10:05 Uhr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1. Hofpause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247190"/>
                  </a:ext>
                </a:extLst>
              </a:tr>
              <a:tr h="344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</a:rPr>
                        <a:t>3. Stunde</a:t>
                      </a:r>
                      <a:br>
                        <a:rPr lang="de-DE" sz="1100" dirty="0">
                          <a:effectLst/>
                        </a:rPr>
                      </a:br>
                      <a:r>
                        <a:rPr lang="de-DE" sz="1100" dirty="0">
                          <a:effectLst/>
                        </a:rPr>
                        <a:t>10:05 - 10:50 Uhr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Unterricht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753754"/>
                  </a:ext>
                </a:extLst>
              </a:tr>
              <a:tr h="344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</a:rPr>
                        <a:t>4. Stunde</a:t>
                      </a:r>
                      <a:br>
                        <a:rPr lang="de-DE" sz="1100">
                          <a:effectLst/>
                        </a:rPr>
                      </a:br>
                      <a:r>
                        <a:rPr lang="de-DE" sz="1100">
                          <a:effectLst/>
                        </a:rPr>
                        <a:t>10:50 - 11:35 Uhr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Unterricht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654925"/>
                  </a:ext>
                </a:extLst>
              </a:tr>
              <a:tr h="284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</a:rPr>
                        <a:t>11:35 - 11:55 Uhr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2. Hofpause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677624"/>
                  </a:ext>
                </a:extLst>
              </a:tr>
              <a:tr h="344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</a:rPr>
                        <a:t>5. Stunde</a:t>
                      </a:r>
                      <a:br>
                        <a:rPr lang="de-DE" sz="1100">
                          <a:effectLst/>
                        </a:rPr>
                      </a:br>
                      <a:r>
                        <a:rPr lang="de-DE" sz="1100">
                          <a:effectLst/>
                        </a:rPr>
                        <a:t>11:55 - 12:40 Uhr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Unterricht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691467"/>
                  </a:ext>
                </a:extLst>
              </a:tr>
              <a:tr h="344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</a:rPr>
                        <a:t>6. Stunde</a:t>
                      </a:r>
                      <a:br>
                        <a:rPr lang="de-DE" sz="1100">
                          <a:effectLst/>
                        </a:rPr>
                      </a:br>
                      <a:r>
                        <a:rPr lang="de-DE" sz="1100">
                          <a:effectLst/>
                        </a:rPr>
                        <a:t>12:40 - 13:25 Uhr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Lernzeit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Lernzeit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Lernzeit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Unterricht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Essen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extLst>
                  <a:ext uri="{0D108BD9-81ED-4DB2-BD59-A6C34878D82A}">
                    <a16:rowId xmlns:a16="http://schemas.microsoft.com/office/drawing/2014/main" val="29153978"/>
                  </a:ext>
                </a:extLst>
              </a:tr>
              <a:tr h="284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</a:rPr>
                        <a:t>13:25 - 14:05 Uhr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Essen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265323"/>
                  </a:ext>
                </a:extLst>
              </a:tr>
              <a:tr h="284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</a:rPr>
                        <a:t>14:05 - 14:30 Uhr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>
                          <a:effectLst/>
                        </a:rPr>
                        <a:t>freies Spiel bis 14:30 Uhr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423721"/>
                  </a:ext>
                </a:extLst>
              </a:tr>
              <a:tr h="284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</a:rPr>
                        <a:t>14:30 - 17:00 Uhr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</a:rPr>
                        <a:t>Zeit für </a:t>
                      </a:r>
                      <a:r>
                        <a:rPr lang="de-DE" sz="1400" dirty="0" err="1">
                          <a:effectLst/>
                        </a:rPr>
                        <a:t>AG's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9" marR="28009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231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7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el 10">
            <a:extLst>
              <a:ext uri="{FF2B5EF4-FFF2-40B4-BE49-F238E27FC236}">
                <a16:creationId xmlns:a16="http://schemas.microsoft.com/office/drawing/2014/main" id="{55E2DF17-9AEE-E0DD-C634-8BA633EF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1885"/>
            <a:ext cx="10515600" cy="606873"/>
          </a:xfrm>
        </p:spPr>
        <p:txBody>
          <a:bodyPr>
            <a:normAutofit fontScale="90000"/>
          </a:bodyPr>
          <a:lstStyle/>
          <a:p>
            <a:r>
              <a:rPr lang="de-DE" b="1" dirty="0">
                <a:latin typeface="+mn-lt"/>
              </a:rPr>
              <a:t>6</a:t>
            </a:r>
            <a:r>
              <a:rPr lang="de-DE" sz="4400" b="1" dirty="0">
                <a:latin typeface="+mn-lt"/>
              </a:rPr>
              <a:t>. Anmeldung zu Betreuung</a:t>
            </a:r>
          </a:p>
        </p:txBody>
      </p:sp>
      <p:sp>
        <p:nvSpPr>
          <p:cNvPr id="23" name="Inhaltsplatzhalter 16">
            <a:extLst>
              <a:ext uri="{FF2B5EF4-FFF2-40B4-BE49-F238E27FC236}">
                <a16:creationId xmlns:a16="http://schemas.microsoft.com/office/drawing/2014/main" id="{E5D421E3-8C8D-6011-36B2-FED02B8E2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6869"/>
            <a:ext cx="10515600" cy="3880093"/>
          </a:xfrm>
        </p:spPr>
        <p:txBody>
          <a:bodyPr>
            <a:normAutofit fontScale="62500" lnSpcReduction="20000"/>
          </a:bodyPr>
          <a:lstStyle/>
          <a:p>
            <a:endParaRPr lang="de-DE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Alle Kinder, die zum Stichtag 31.03.24 angemeldet sind, haben einen Platz im Ganztag.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Anmeldungen stehen Ihnen im Download-Bereich der Schule und der Betreuung </a:t>
            </a:r>
            <a:r>
              <a:rPr lang="de-DE" dirty="0" err="1"/>
              <a:t>DaDi</a:t>
            </a:r>
            <a:r>
              <a:rPr lang="de-DE" dirty="0"/>
              <a:t> gGmbH zur Verfügung (</a:t>
            </a:r>
            <a:r>
              <a:rPr lang="de-DE" dirty="0">
                <a:hlinkClick r:id="rId2"/>
              </a:rPr>
              <a:t>www.betreuung-dadi.de</a:t>
            </a:r>
            <a:r>
              <a:rPr lang="de-DE" dirty="0"/>
              <a:t>).</a:t>
            </a:r>
          </a:p>
          <a:p>
            <a:pPr marL="0" indent="0">
              <a:buNone/>
            </a:pPr>
            <a:r>
              <a:rPr lang="de-DE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Sie melden Ihr Kind nur einmal für die komplette Grundschulzeit an. Der Vertrag verlängert sich automatisch immer um ein Schuljahr.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Abmeldungen sind immer zum Halbjahr- (31.01.) und zum Schuljahrende (31.07.) mit einer Frist von 6 Wochen möglich.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Kündigungen aus wichtigem Grund sind immer möglich. Sprechen Sie uns an!</a:t>
            </a:r>
          </a:p>
          <a:p>
            <a:endParaRPr lang="de-DE" dirty="0"/>
          </a:p>
        </p:txBody>
      </p:sp>
      <p:pic>
        <p:nvPicPr>
          <p:cNvPr id="2" name="Grafik 1" descr="Ein Bild, das Schrift, Electric Blue (Farbe), Design enthält.&#10;&#10;Automatisch generierte Beschreibung">
            <a:extLst>
              <a:ext uri="{FF2B5EF4-FFF2-40B4-BE49-F238E27FC236}">
                <a16:creationId xmlns:a16="http://schemas.microsoft.com/office/drawing/2014/main" id="{619B5A7D-5C8B-A117-502C-E4FF163FBE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231" y="366435"/>
            <a:ext cx="1914768" cy="88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42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el 10">
            <a:extLst>
              <a:ext uri="{FF2B5EF4-FFF2-40B4-BE49-F238E27FC236}">
                <a16:creationId xmlns:a16="http://schemas.microsoft.com/office/drawing/2014/main" id="{55E2DF17-9AEE-E0DD-C634-8BA633EF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1885"/>
            <a:ext cx="10515600" cy="606873"/>
          </a:xfrm>
        </p:spPr>
        <p:txBody>
          <a:bodyPr>
            <a:normAutofit fontScale="90000"/>
          </a:bodyPr>
          <a:lstStyle/>
          <a:p>
            <a:r>
              <a:rPr lang="de-DE" sz="4400" b="1" dirty="0">
                <a:latin typeface="+mn-lt"/>
              </a:rPr>
              <a:t>7. Ihre Fragen</a:t>
            </a:r>
          </a:p>
        </p:txBody>
      </p:sp>
      <p:pic>
        <p:nvPicPr>
          <p:cNvPr id="2" name="Grafik 1" descr="Ein Bild, das Schrift, Electric Blue (Farbe), Design enthält.&#10;&#10;Automatisch generierte Beschreibung">
            <a:extLst>
              <a:ext uri="{FF2B5EF4-FFF2-40B4-BE49-F238E27FC236}">
                <a16:creationId xmlns:a16="http://schemas.microsoft.com/office/drawing/2014/main" id="{619B5A7D-5C8B-A117-502C-E4FF163FB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231" y="366435"/>
            <a:ext cx="1914768" cy="882858"/>
          </a:xfrm>
          <a:prstGeom prst="rect">
            <a:avLst/>
          </a:prstGeom>
        </p:spPr>
      </p:pic>
      <p:pic>
        <p:nvPicPr>
          <p:cNvPr id="3" name="Inhaltsplatzhalter 2">
            <a:extLst>
              <a:ext uri="{FF2B5EF4-FFF2-40B4-BE49-F238E27FC236}">
                <a16:creationId xmlns:a16="http://schemas.microsoft.com/office/drawing/2014/main" id="{30FDA5F9-BBEA-2C5A-49E3-E87F87250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992120" y="2297113"/>
            <a:ext cx="6207760" cy="387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el 10">
            <a:extLst>
              <a:ext uri="{FF2B5EF4-FFF2-40B4-BE49-F238E27FC236}">
                <a16:creationId xmlns:a16="http://schemas.microsoft.com/office/drawing/2014/main" id="{55E2DF17-9AEE-E0DD-C634-8BA633EF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1885"/>
            <a:ext cx="10515600" cy="606873"/>
          </a:xfrm>
        </p:spPr>
        <p:txBody>
          <a:bodyPr>
            <a:normAutofit fontScale="90000"/>
          </a:bodyPr>
          <a:lstStyle/>
          <a:p>
            <a:r>
              <a:rPr lang="de-DE" sz="4400" b="1" dirty="0">
                <a:latin typeface="+mn-lt"/>
              </a:rPr>
              <a:t>Informationselternabend am </a:t>
            </a:r>
            <a:r>
              <a:rPr lang="de-DE" b="1" dirty="0">
                <a:latin typeface="+mn-lt"/>
              </a:rPr>
              <a:t>14</a:t>
            </a:r>
            <a:r>
              <a:rPr lang="de-DE" sz="4400" b="1" dirty="0">
                <a:latin typeface="+mn-lt"/>
              </a:rPr>
              <a:t>.03.2024</a:t>
            </a:r>
          </a:p>
        </p:txBody>
      </p:sp>
      <p:sp>
        <p:nvSpPr>
          <p:cNvPr id="23" name="Inhaltsplatzhalter 16">
            <a:extLst>
              <a:ext uri="{FF2B5EF4-FFF2-40B4-BE49-F238E27FC236}">
                <a16:creationId xmlns:a16="http://schemas.microsoft.com/office/drawing/2014/main" id="{E5D421E3-8C8D-6011-36B2-FED02B8E2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6869"/>
            <a:ext cx="10515600" cy="3880093"/>
          </a:xfrm>
        </p:spPr>
        <p:txBody>
          <a:bodyPr>
            <a:normAutofit lnSpcReduction="10000"/>
          </a:bodyPr>
          <a:lstStyle/>
          <a:p>
            <a:endParaRPr lang="de-DE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e-DE" sz="2800" dirty="0"/>
              <a:t>Begrüßung und Vorstellung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e-DE" sz="2800" dirty="0"/>
              <a:t>Pakt für den </a:t>
            </a:r>
            <a:r>
              <a:rPr lang="de-DE" dirty="0"/>
              <a:t>Ganztag</a:t>
            </a:r>
            <a:r>
              <a:rPr lang="de-DE" sz="2800" dirty="0"/>
              <a:t> an der Stephan-Gruber-Schule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e-DE" sz="2800" dirty="0"/>
              <a:t>Gehzeiten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e-DE" sz="2800" dirty="0"/>
              <a:t>Ferienbetreuung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e-DE" dirty="0"/>
              <a:t>Rhythmisierung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e-DE" sz="2800" dirty="0"/>
              <a:t>Anmeldung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e-DE" sz="2800" dirty="0"/>
              <a:t>Fragen</a:t>
            </a:r>
          </a:p>
        </p:txBody>
      </p:sp>
      <p:pic>
        <p:nvPicPr>
          <p:cNvPr id="2" name="Grafik 1" descr="Ein Bild, das Schrift, Electric Blue (Farbe), Design enthält.&#10;&#10;Automatisch generierte Beschreibung">
            <a:extLst>
              <a:ext uri="{FF2B5EF4-FFF2-40B4-BE49-F238E27FC236}">
                <a16:creationId xmlns:a16="http://schemas.microsoft.com/office/drawing/2014/main" id="{619B5A7D-5C8B-A117-502C-E4FF163FB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231" y="366435"/>
            <a:ext cx="1914768" cy="88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98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el 10">
            <a:extLst>
              <a:ext uri="{FF2B5EF4-FFF2-40B4-BE49-F238E27FC236}">
                <a16:creationId xmlns:a16="http://schemas.microsoft.com/office/drawing/2014/main" id="{55E2DF17-9AEE-E0DD-C634-8BA633EF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1885"/>
            <a:ext cx="10515600" cy="606873"/>
          </a:xfrm>
        </p:spPr>
        <p:txBody>
          <a:bodyPr>
            <a:normAutofit fontScale="90000"/>
          </a:bodyPr>
          <a:lstStyle/>
          <a:p>
            <a:r>
              <a:rPr lang="de-DE" sz="4400" b="1" dirty="0">
                <a:latin typeface="+mn-lt"/>
              </a:rPr>
              <a:t>1. </a:t>
            </a:r>
            <a:r>
              <a:rPr lang="de-DE" b="1" dirty="0">
                <a:latin typeface="+mn-lt"/>
              </a:rPr>
              <a:t>Wer ist die „Betreuung </a:t>
            </a:r>
            <a:r>
              <a:rPr lang="de-DE" b="1" dirty="0" err="1">
                <a:latin typeface="+mn-lt"/>
              </a:rPr>
              <a:t>DaDi</a:t>
            </a:r>
            <a:r>
              <a:rPr lang="de-DE" b="1" dirty="0">
                <a:latin typeface="+mn-lt"/>
              </a:rPr>
              <a:t> gGmbH</a:t>
            </a:r>
            <a:endParaRPr lang="de-DE" sz="4400" b="1" dirty="0">
              <a:latin typeface="+mn-lt"/>
            </a:endParaRPr>
          </a:p>
        </p:txBody>
      </p:sp>
      <p:sp>
        <p:nvSpPr>
          <p:cNvPr id="23" name="Inhaltsplatzhalter 16">
            <a:extLst>
              <a:ext uri="{FF2B5EF4-FFF2-40B4-BE49-F238E27FC236}">
                <a16:creationId xmlns:a16="http://schemas.microsoft.com/office/drawing/2014/main" id="{E5D421E3-8C8D-6011-36B2-FED02B8E2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6869"/>
            <a:ext cx="10515600" cy="3880093"/>
          </a:xfrm>
        </p:spPr>
        <p:txBody>
          <a:bodyPr>
            <a:normAutofit/>
          </a:bodyPr>
          <a:lstStyle/>
          <a:p>
            <a:r>
              <a:rPr lang="de-DE" sz="1800" dirty="0"/>
              <a:t>Die Gesellschaft wurde Ende 2015 gegründet</a:t>
            </a:r>
          </a:p>
          <a:p>
            <a:r>
              <a:rPr lang="de-DE" sz="1800" dirty="0"/>
              <a:t>100-prozentige Eigengesellschaft des Landkreises Darmstadt-Dieburg</a:t>
            </a:r>
          </a:p>
          <a:p>
            <a:r>
              <a:rPr lang="de-DE" sz="1800" dirty="0"/>
              <a:t>Hauptaufgabe ist die administrative Abwicklung des Paktes für den Ganztag</a:t>
            </a:r>
            <a:endParaRPr lang="de-DE" sz="1400" dirty="0"/>
          </a:p>
          <a:p>
            <a:r>
              <a:rPr lang="de-DE" sz="1800" dirty="0"/>
              <a:t>Das operative Geschäft startete im August 2017</a:t>
            </a:r>
          </a:p>
          <a:p>
            <a:r>
              <a:rPr lang="de-DE" sz="1800" dirty="0"/>
              <a:t>Stand Februar 2024</a:t>
            </a:r>
          </a:p>
          <a:p>
            <a:pPr lvl="1"/>
            <a:r>
              <a:rPr lang="de-DE" sz="1400" dirty="0"/>
              <a:t>31 Schulen</a:t>
            </a:r>
          </a:p>
          <a:p>
            <a:pPr lvl="1"/>
            <a:r>
              <a:rPr lang="de-DE" sz="1400" dirty="0"/>
              <a:t>Ca. 400 Mitarbeiterinnen und Mitarbeiter</a:t>
            </a:r>
          </a:p>
          <a:p>
            <a:pPr lvl="1"/>
            <a:r>
              <a:rPr lang="de-DE" sz="1400" dirty="0"/>
              <a:t>Von </a:t>
            </a:r>
            <a:r>
              <a:rPr lang="de-DE" sz="1400"/>
              <a:t>allen 64 </a:t>
            </a:r>
            <a:r>
              <a:rPr lang="de-DE" sz="1400" dirty="0"/>
              <a:t>Grundschulen im Landkreis </a:t>
            </a:r>
            <a:r>
              <a:rPr lang="de-DE" sz="1400"/>
              <a:t>sind 54 </a:t>
            </a:r>
            <a:r>
              <a:rPr lang="de-DE" sz="1400" dirty="0"/>
              <a:t>Grundschulen im „Pakt für den Ganztag“</a:t>
            </a:r>
          </a:p>
          <a:p>
            <a:r>
              <a:rPr lang="de-DE" sz="1800" dirty="0"/>
              <a:t>Übernahme des Schülerspezialtransports für GE-Schulen im November 2023</a:t>
            </a:r>
          </a:p>
          <a:p>
            <a:pPr lvl="1"/>
            <a:endParaRPr lang="de-DE" sz="1400" dirty="0"/>
          </a:p>
          <a:p>
            <a:endParaRPr lang="de-DE" dirty="0"/>
          </a:p>
        </p:txBody>
      </p:sp>
      <p:pic>
        <p:nvPicPr>
          <p:cNvPr id="2" name="Grafik 1" descr="Ein Bild, das Schrift, Electric Blue (Farbe), Design enthält.&#10;&#10;Automatisch generierte Beschreibung">
            <a:extLst>
              <a:ext uri="{FF2B5EF4-FFF2-40B4-BE49-F238E27FC236}">
                <a16:creationId xmlns:a16="http://schemas.microsoft.com/office/drawing/2014/main" id="{619B5A7D-5C8B-A117-502C-E4FF163FB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231" y="366435"/>
            <a:ext cx="1914768" cy="88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53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el 10">
            <a:extLst>
              <a:ext uri="{FF2B5EF4-FFF2-40B4-BE49-F238E27FC236}">
                <a16:creationId xmlns:a16="http://schemas.microsoft.com/office/drawing/2014/main" id="{55E2DF17-9AEE-E0DD-C634-8BA633EF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1885"/>
            <a:ext cx="10515600" cy="606873"/>
          </a:xfrm>
        </p:spPr>
        <p:txBody>
          <a:bodyPr>
            <a:normAutofit fontScale="90000"/>
          </a:bodyPr>
          <a:lstStyle/>
          <a:p>
            <a:r>
              <a:rPr lang="de-DE" sz="4400" b="1" dirty="0">
                <a:latin typeface="+mn-lt"/>
              </a:rPr>
              <a:t>2. Was ist „Pakt für den Ganztag“?</a:t>
            </a:r>
          </a:p>
        </p:txBody>
      </p:sp>
      <p:sp>
        <p:nvSpPr>
          <p:cNvPr id="23" name="Inhaltsplatzhalter 16">
            <a:extLst>
              <a:ext uri="{FF2B5EF4-FFF2-40B4-BE49-F238E27FC236}">
                <a16:creationId xmlns:a16="http://schemas.microsoft.com/office/drawing/2014/main" id="{E5D421E3-8C8D-6011-36B2-FED02B8E2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6869"/>
            <a:ext cx="10515600" cy="388009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Initiative der Regierungskoalition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Land Hessen und Schulträger übernehmen gemeinsam Verantwortung für ein verlässliches Bildungs- und Betreuungsangebot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Für Grundschulen und Grundstufen von Förderschulen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An fünf Tagen in der Woche von 07:30 Uhr</a:t>
            </a:r>
            <a:r>
              <a:rPr 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bis 17.00 Uhr und in den Schulferien</a:t>
            </a:r>
          </a:p>
          <a:p>
            <a:endParaRPr lang="de-DE" dirty="0"/>
          </a:p>
        </p:txBody>
      </p:sp>
      <p:pic>
        <p:nvPicPr>
          <p:cNvPr id="2" name="Grafik 1" descr="Ein Bild, das Schrift, Electric Blue (Farbe), Design enthält.&#10;&#10;Automatisch generierte Beschreibung">
            <a:extLst>
              <a:ext uri="{FF2B5EF4-FFF2-40B4-BE49-F238E27FC236}">
                <a16:creationId xmlns:a16="http://schemas.microsoft.com/office/drawing/2014/main" id="{619B5A7D-5C8B-A117-502C-E4FF163FB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231" y="366435"/>
            <a:ext cx="1914768" cy="88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388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el 10">
            <a:extLst>
              <a:ext uri="{FF2B5EF4-FFF2-40B4-BE49-F238E27FC236}">
                <a16:creationId xmlns:a16="http://schemas.microsoft.com/office/drawing/2014/main" id="{55E2DF17-9AEE-E0DD-C634-8BA633EF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1885"/>
            <a:ext cx="10515600" cy="606873"/>
          </a:xfrm>
        </p:spPr>
        <p:txBody>
          <a:bodyPr>
            <a:normAutofit/>
          </a:bodyPr>
          <a:lstStyle/>
          <a:p>
            <a:r>
              <a:rPr lang="de-DE" sz="3600" b="1" dirty="0">
                <a:latin typeface="+mn-lt"/>
              </a:rPr>
              <a:t>2. Pakt für den Ganztag an der Stephan-Gruber-Schule</a:t>
            </a:r>
          </a:p>
        </p:txBody>
      </p:sp>
      <p:sp>
        <p:nvSpPr>
          <p:cNvPr id="23" name="Inhaltsplatzhalter 16">
            <a:extLst>
              <a:ext uri="{FF2B5EF4-FFF2-40B4-BE49-F238E27FC236}">
                <a16:creationId xmlns:a16="http://schemas.microsoft.com/office/drawing/2014/main" id="{E5D421E3-8C8D-6011-36B2-FED02B8E2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6869"/>
            <a:ext cx="10515600" cy="3880093"/>
          </a:xfrm>
        </p:spPr>
        <p:txBody>
          <a:bodyPr>
            <a:normAutofit fontScale="55000" lnSpcReduction="200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3800" b="1" dirty="0"/>
              <a:t>Modul 1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3800" b="1" dirty="0"/>
              <a:t>     </a:t>
            </a:r>
            <a:r>
              <a:rPr lang="de-DE" sz="3800" dirty="0"/>
              <a:t>7:00 Uhr bis 14.30 Uhr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3800" dirty="0"/>
              <a:t>     monatlicher Beitrag – 80,00 € Betreuungskosten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3800" b="1" dirty="0"/>
              <a:t>Modul 2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3800" dirty="0"/>
              <a:t>     7:00 Uhr bis 17.00 Uhr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de-DE" sz="3800" dirty="0"/>
              <a:t>     monatlicher Beitrag – 150,00 € </a:t>
            </a:r>
            <a:r>
              <a:rPr lang="de-DE" sz="3800" dirty="0">
                <a:solidFill>
                  <a:prstClr val="black"/>
                </a:solidFill>
              </a:rPr>
              <a:t>Betreuungskosten</a:t>
            </a:r>
          </a:p>
          <a:p>
            <a:pPr>
              <a:lnSpc>
                <a:spcPct val="150000"/>
              </a:lnSpc>
            </a:pPr>
            <a:r>
              <a:rPr lang="de-DE" sz="3800" b="1" dirty="0">
                <a:solidFill>
                  <a:prstClr val="black"/>
                </a:solidFill>
              </a:rPr>
              <a:t>Die Frühbetreuung</a:t>
            </a:r>
            <a:r>
              <a:rPr lang="de-DE" sz="3800" dirty="0">
                <a:solidFill>
                  <a:prstClr val="black"/>
                </a:solidFill>
              </a:rPr>
              <a:t> findet von 7:00 Uhr </a:t>
            </a:r>
            <a:r>
              <a:rPr lang="de-DE" sz="3800">
                <a:solidFill>
                  <a:prstClr val="black"/>
                </a:solidFill>
              </a:rPr>
              <a:t>bis 7:50 </a:t>
            </a:r>
            <a:r>
              <a:rPr lang="de-DE" sz="3800" dirty="0">
                <a:solidFill>
                  <a:prstClr val="black"/>
                </a:solidFill>
              </a:rPr>
              <a:t>Uhr statt.</a:t>
            </a:r>
            <a:endParaRPr lang="de-DE" sz="3800" dirty="0"/>
          </a:p>
          <a:p>
            <a:endParaRPr lang="de-DE" dirty="0"/>
          </a:p>
        </p:txBody>
      </p:sp>
      <p:pic>
        <p:nvPicPr>
          <p:cNvPr id="2" name="Grafik 1" descr="Ein Bild, das Schrift, Electric Blue (Farbe), Design enthält.&#10;&#10;Automatisch generierte Beschreibung">
            <a:extLst>
              <a:ext uri="{FF2B5EF4-FFF2-40B4-BE49-F238E27FC236}">
                <a16:creationId xmlns:a16="http://schemas.microsoft.com/office/drawing/2014/main" id="{619B5A7D-5C8B-A117-502C-E4FF163FB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231" y="366435"/>
            <a:ext cx="1914768" cy="88285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79DB4577-F4CC-DB8E-36BB-D8F54436D754}"/>
              </a:ext>
            </a:extLst>
          </p:cNvPr>
          <p:cNvSpPr txBox="1"/>
          <p:nvPr/>
        </p:nvSpPr>
        <p:spPr>
          <a:xfrm rot="1143037">
            <a:off x="8330049" y="3367663"/>
            <a:ext cx="2075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Stand  </a:t>
            </a:r>
            <a:r>
              <a:rPr lang="de-DE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r>
              <a:rPr lang="de-DE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.03.2024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8999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el 10">
            <a:extLst>
              <a:ext uri="{FF2B5EF4-FFF2-40B4-BE49-F238E27FC236}">
                <a16:creationId xmlns:a16="http://schemas.microsoft.com/office/drawing/2014/main" id="{55E2DF17-9AEE-E0DD-C634-8BA633EF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1885"/>
            <a:ext cx="10515600" cy="606873"/>
          </a:xfrm>
        </p:spPr>
        <p:txBody>
          <a:bodyPr>
            <a:normAutofit fontScale="90000"/>
          </a:bodyPr>
          <a:lstStyle/>
          <a:p>
            <a:r>
              <a:rPr lang="de-DE" sz="4400" b="1" dirty="0">
                <a:latin typeface="+mn-lt"/>
              </a:rPr>
              <a:t>3. Gehzeiten</a:t>
            </a:r>
          </a:p>
        </p:txBody>
      </p:sp>
      <p:sp>
        <p:nvSpPr>
          <p:cNvPr id="23" name="Inhaltsplatzhalter 16">
            <a:extLst>
              <a:ext uri="{FF2B5EF4-FFF2-40B4-BE49-F238E27FC236}">
                <a16:creationId xmlns:a16="http://schemas.microsoft.com/office/drawing/2014/main" id="{E5D421E3-8C8D-6011-36B2-FED02B8E2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6869"/>
            <a:ext cx="10515600" cy="3880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/>
              <a:t>Zu folgenden Zeiten gehen die Kinder nach Hause:</a:t>
            </a:r>
          </a:p>
          <a:p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/>
              <a:t>14:30 Uhr   </a:t>
            </a:r>
            <a:r>
              <a:rPr lang="de-DE" sz="2400" dirty="0"/>
              <a:t>(Muss-Geh-Zeit für alle Kinder mit Platz im Modul 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/>
              <a:t>Ab 14:30 Uhr halbstündlich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dirty="0"/>
              <a:t>Abmeldungen sind möglich (Arzttermine, Therapien, besondere Ereignisse)</a:t>
            </a:r>
          </a:p>
          <a:p>
            <a:endParaRPr lang="de-DE" dirty="0"/>
          </a:p>
        </p:txBody>
      </p:sp>
      <p:pic>
        <p:nvPicPr>
          <p:cNvPr id="2" name="Grafik 1" descr="Ein Bild, das Schrift, Electric Blue (Farbe), Design enthält.&#10;&#10;Automatisch generierte Beschreibung">
            <a:extLst>
              <a:ext uri="{FF2B5EF4-FFF2-40B4-BE49-F238E27FC236}">
                <a16:creationId xmlns:a16="http://schemas.microsoft.com/office/drawing/2014/main" id="{619B5A7D-5C8B-A117-502C-E4FF163FB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231" y="366435"/>
            <a:ext cx="1914768" cy="88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582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el 10">
            <a:extLst>
              <a:ext uri="{FF2B5EF4-FFF2-40B4-BE49-F238E27FC236}">
                <a16:creationId xmlns:a16="http://schemas.microsoft.com/office/drawing/2014/main" id="{55E2DF17-9AEE-E0DD-C634-8BA633EF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1885"/>
            <a:ext cx="10515600" cy="606873"/>
          </a:xfrm>
        </p:spPr>
        <p:txBody>
          <a:bodyPr>
            <a:normAutofit fontScale="90000"/>
          </a:bodyPr>
          <a:lstStyle/>
          <a:p>
            <a:r>
              <a:rPr lang="de-DE" sz="4400" b="1" dirty="0">
                <a:latin typeface="+mn-lt"/>
              </a:rPr>
              <a:t>3. Gehzeiten</a:t>
            </a:r>
          </a:p>
        </p:txBody>
      </p:sp>
      <p:sp>
        <p:nvSpPr>
          <p:cNvPr id="23" name="Inhaltsplatzhalter 16">
            <a:extLst>
              <a:ext uri="{FF2B5EF4-FFF2-40B4-BE49-F238E27FC236}">
                <a16:creationId xmlns:a16="http://schemas.microsoft.com/office/drawing/2014/main" id="{E5D421E3-8C8D-6011-36B2-FED02B8E2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6869"/>
            <a:ext cx="10515600" cy="38800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2600" b="1" dirty="0" err="1">
                <a:latin typeface="+mn-lt"/>
              </a:rPr>
              <a:t>Alleingängerstatus</a:t>
            </a:r>
            <a:endParaRPr lang="de-DE" sz="2600" b="1" dirty="0">
              <a:latin typeface="+mn-lt"/>
            </a:endParaRPr>
          </a:p>
          <a:p>
            <a:endParaRPr lang="de-DE" sz="2600" b="1" dirty="0"/>
          </a:p>
          <a:p>
            <a:r>
              <a:rPr lang="de-DE" sz="2600" dirty="0"/>
              <a:t>Der Pakt für den Ganztag ist eine schulische Veranstaltung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/>
              <a:t>Für alle Kinder gilt analog zur Schule der </a:t>
            </a:r>
            <a:r>
              <a:rPr lang="de-DE" sz="2600" dirty="0" err="1"/>
              <a:t>Alleingängerstatus</a:t>
            </a:r>
            <a:endParaRPr lang="de-DE" sz="2600" dirty="0"/>
          </a:p>
          <a:p>
            <a:pPr lvl="3"/>
            <a:endParaRPr lang="de-DE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/>
              <a:t>Dem </a:t>
            </a:r>
            <a:r>
              <a:rPr lang="de-DE" sz="2600" dirty="0" err="1"/>
              <a:t>Alleingängerstatus</a:t>
            </a:r>
            <a:r>
              <a:rPr lang="de-DE" sz="2600" dirty="0"/>
              <a:t> kann aktiv informell widersprochen werden</a:t>
            </a:r>
          </a:p>
          <a:p>
            <a:endParaRPr lang="de-DE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/>
              <a:t>Es werden keine Abholberechtigten hinterlegt, Ausnahme: angewiesene Kontaktverbote</a:t>
            </a:r>
          </a:p>
          <a:p>
            <a:endParaRPr lang="de-DE" dirty="0"/>
          </a:p>
        </p:txBody>
      </p:sp>
      <p:pic>
        <p:nvPicPr>
          <p:cNvPr id="2" name="Grafik 1" descr="Ein Bild, das Schrift, Electric Blue (Farbe), Design enthält.&#10;&#10;Automatisch generierte Beschreibung">
            <a:extLst>
              <a:ext uri="{FF2B5EF4-FFF2-40B4-BE49-F238E27FC236}">
                <a16:creationId xmlns:a16="http://schemas.microsoft.com/office/drawing/2014/main" id="{619B5A7D-5C8B-A117-502C-E4FF163FB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231" y="366435"/>
            <a:ext cx="1914768" cy="88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87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el 10">
            <a:extLst>
              <a:ext uri="{FF2B5EF4-FFF2-40B4-BE49-F238E27FC236}">
                <a16:creationId xmlns:a16="http://schemas.microsoft.com/office/drawing/2014/main" id="{55E2DF17-9AEE-E0DD-C634-8BA633EF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1885"/>
            <a:ext cx="10515600" cy="606873"/>
          </a:xfrm>
        </p:spPr>
        <p:txBody>
          <a:bodyPr>
            <a:normAutofit fontScale="90000"/>
          </a:bodyPr>
          <a:lstStyle/>
          <a:p>
            <a:r>
              <a:rPr lang="de-DE" sz="4400" b="1" dirty="0">
                <a:latin typeface="+mn-lt"/>
              </a:rPr>
              <a:t>3. Gehzeiten</a:t>
            </a:r>
          </a:p>
        </p:txBody>
      </p:sp>
      <p:sp>
        <p:nvSpPr>
          <p:cNvPr id="23" name="Inhaltsplatzhalter 16">
            <a:extLst>
              <a:ext uri="{FF2B5EF4-FFF2-40B4-BE49-F238E27FC236}">
                <a16:creationId xmlns:a16="http://schemas.microsoft.com/office/drawing/2014/main" id="{E5D421E3-8C8D-6011-36B2-FED02B8E2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6869"/>
            <a:ext cx="10515600" cy="388009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/>
              <a:t>Im Modul 1 können zwei Tage in der Woche dauerhaft entschuldigt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/>
              <a:t>Im Modul 2 kann verbindlich Tag genau angemeldet werden</a:t>
            </a:r>
          </a:p>
          <a:p>
            <a:pPr marL="0" indent="0">
              <a:buNone/>
            </a:pPr>
            <a:endParaRPr lang="de-DE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de-DE" dirty="0"/>
              <a:t>Kostenbeitrag bleibt bestehen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dirty="0"/>
              <a:t>Planung für das Schulhalbjahr verbindlich</a:t>
            </a:r>
          </a:p>
          <a:p>
            <a:endParaRPr lang="de-DE" dirty="0"/>
          </a:p>
        </p:txBody>
      </p:sp>
      <p:pic>
        <p:nvPicPr>
          <p:cNvPr id="2" name="Grafik 1" descr="Ein Bild, das Schrift, Electric Blue (Farbe), Design enthält.&#10;&#10;Automatisch generierte Beschreibung">
            <a:extLst>
              <a:ext uri="{FF2B5EF4-FFF2-40B4-BE49-F238E27FC236}">
                <a16:creationId xmlns:a16="http://schemas.microsoft.com/office/drawing/2014/main" id="{619B5A7D-5C8B-A117-502C-E4FF163FB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231" y="366435"/>
            <a:ext cx="1914768" cy="88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761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el 10">
            <a:extLst>
              <a:ext uri="{FF2B5EF4-FFF2-40B4-BE49-F238E27FC236}">
                <a16:creationId xmlns:a16="http://schemas.microsoft.com/office/drawing/2014/main" id="{55E2DF17-9AEE-E0DD-C634-8BA633EF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1885"/>
            <a:ext cx="10515600" cy="606873"/>
          </a:xfrm>
        </p:spPr>
        <p:txBody>
          <a:bodyPr>
            <a:normAutofit fontScale="90000"/>
          </a:bodyPr>
          <a:lstStyle/>
          <a:p>
            <a:r>
              <a:rPr lang="de-DE" sz="4400" b="1" dirty="0">
                <a:latin typeface="+mn-lt"/>
              </a:rPr>
              <a:t>4. Ferienbetreuung</a:t>
            </a:r>
          </a:p>
        </p:txBody>
      </p:sp>
      <p:sp>
        <p:nvSpPr>
          <p:cNvPr id="23" name="Inhaltsplatzhalter 16">
            <a:extLst>
              <a:ext uri="{FF2B5EF4-FFF2-40B4-BE49-F238E27FC236}">
                <a16:creationId xmlns:a16="http://schemas.microsoft.com/office/drawing/2014/main" id="{E5D421E3-8C8D-6011-36B2-FED02B8E2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6869"/>
            <a:ext cx="10515600" cy="388009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Für alle Kinder der Schule.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Kosten: 55,- Euro pro Woche, zzgl. Mittagessen.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Wochenweise buchbar.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Den Ferienkalender finden Sie auf der Homepage der Schule und der Betreuung </a:t>
            </a:r>
            <a:r>
              <a:rPr lang="de-DE" dirty="0" err="1"/>
              <a:t>DaDi</a:t>
            </a:r>
            <a:r>
              <a:rPr lang="de-DE" dirty="0"/>
              <a:t> gGmbH</a:t>
            </a:r>
          </a:p>
          <a:p>
            <a:endParaRPr lang="de-DE" dirty="0"/>
          </a:p>
        </p:txBody>
      </p:sp>
      <p:pic>
        <p:nvPicPr>
          <p:cNvPr id="2" name="Grafik 1" descr="Ein Bild, das Schrift, Electric Blue (Farbe), Design enthält.&#10;&#10;Automatisch generierte Beschreibung">
            <a:extLst>
              <a:ext uri="{FF2B5EF4-FFF2-40B4-BE49-F238E27FC236}">
                <a16:creationId xmlns:a16="http://schemas.microsoft.com/office/drawing/2014/main" id="{619B5A7D-5C8B-A117-502C-E4FF163FB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231" y="366435"/>
            <a:ext cx="1914768" cy="88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278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737</Words>
  <Application>Microsoft Office PowerPoint</Application>
  <PresentationFormat>Breitbild</PresentationFormat>
  <Paragraphs>168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</vt:lpstr>
      <vt:lpstr>PowerPoint-Präsentation</vt:lpstr>
      <vt:lpstr>Informationselternabend am 14.03.2024</vt:lpstr>
      <vt:lpstr>1. Wer ist die „Betreuung DaDi gGmbH</vt:lpstr>
      <vt:lpstr>2. Was ist „Pakt für den Ganztag“?</vt:lpstr>
      <vt:lpstr>2. Pakt für den Ganztag an der Stephan-Gruber-Schule</vt:lpstr>
      <vt:lpstr>3. Gehzeiten</vt:lpstr>
      <vt:lpstr>3. Gehzeiten</vt:lpstr>
      <vt:lpstr>3. Gehzeiten</vt:lpstr>
      <vt:lpstr>4. Ferienbetreuung</vt:lpstr>
      <vt:lpstr>4. Ferienbetreuung</vt:lpstr>
      <vt:lpstr>5. Rhythmisierung Jg. 1 und 2</vt:lpstr>
      <vt:lpstr>5. Rhythmisierung Jg. 3 und 4</vt:lpstr>
      <vt:lpstr>6. Anmeldung zu Betreuung</vt:lpstr>
      <vt:lpstr>7. Ihre Fragen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Berechnung eines Ganztagplatz bis 14:30 Uhr</dc:title>
  <dc:creator>Zoch, Nadja</dc:creator>
  <cp:lastModifiedBy>Müller, Christian</cp:lastModifiedBy>
  <cp:revision>114</cp:revision>
  <dcterms:created xsi:type="dcterms:W3CDTF">2022-12-01T10:07:48Z</dcterms:created>
  <dcterms:modified xsi:type="dcterms:W3CDTF">2024-03-14T09:31:26Z</dcterms:modified>
</cp:coreProperties>
</file>